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77" r:id="rId8"/>
    <p:sldId id="263" r:id="rId9"/>
    <p:sldId id="264" r:id="rId10"/>
    <p:sldId id="266" r:id="rId11"/>
    <p:sldId id="267" r:id="rId12"/>
    <p:sldId id="269" r:id="rId13"/>
    <p:sldId id="273" r:id="rId14"/>
    <p:sldId id="271" r:id="rId15"/>
    <p:sldId id="274" r:id="rId16"/>
    <p:sldId id="275" r:id="rId17"/>
    <p:sldId id="276" r:id="rId18"/>
    <p:sldId id="278" r:id="rId19"/>
    <p:sldId id="279" r:id="rId20"/>
    <p:sldId id="280"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741CF3A6-5CAE-485B-8488-FA032C523297}" type="slidenum">
              <a:rPr lang="it-IT" smtClean="0"/>
              <a:pPr/>
              <a:t>‹N›</a:t>
            </a:fld>
            <a:endParaRPr lang="it-IT"/>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1CF3A6-5CAE-485B-8488-FA032C523297}"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1CF3A6-5CAE-485B-8488-FA032C523297}"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10" name="Slide Number Placeholder 9"/>
          <p:cNvSpPr>
            <a:spLocks noGrp="1"/>
          </p:cNvSpPr>
          <p:nvPr>
            <p:ph type="sldNum" sz="quarter" idx="11"/>
          </p:nvPr>
        </p:nvSpPr>
        <p:spPr/>
        <p:txBody>
          <a:bodyPr/>
          <a:lstStyle/>
          <a:p>
            <a:fld id="{741CF3A6-5CAE-485B-8488-FA032C523297}" type="slidenum">
              <a:rPr lang="it-IT" smtClean="0"/>
              <a:pPr/>
              <a:t>‹N›</a:t>
            </a:fld>
            <a:endParaRPr lang="it-IT"/>
          </a:p>
        </p:txBody>
      </p:sp>
      <p:sp>
        <p:nvSpPr>
          <p:cNvPr id="12" name="Footer Placeholder 11"/>
          <p:cNvSpPr>
            <a:spLocks noGrp="1"/>
          </p:cNvSpPr>
          <p:nvPr>
            <p:ph type="ftr" sz="quarter" idx="12"/>
          </p:nvPr>
        </p:nvSpPr>
        <p:spPr/>
        <p:txBody>
          <a:bodyPr/>
          <a:lstStyle/>
          <a:p>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it-IT" smtClean="0"/>
              <a:t>Fare clic per modificare lo stile del titolo</a:t>
            </a:r>
            <a:endParaRPr lang="en-US" dirty="0"/>
          </a:p>
        </p:txBody>
      </p:sp>
      <p:sp>
        <p:nvSpPr>
          <p:cNvPr id="19" name="Date Placeholder 18"/>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20" name="Slide Number Placeholder 19"/>
          <p:cNvSpPr>
            <a:spLocks noGrp="1"/>
          </p:cNvSpPr>
          <p:nvPr>
            <p:ph type="sldNum" sz="quarter" idx="11"/>
          </p:nvPr>
        </p:nvSpPr>
        <p:spPr/>
        <p:txBody>
          <a:bodyPr/>
          <a:lstStyle/>
          <a:p>
            <a:fld id="{741CF3A6-5CAE-485B-8488-FA032C523297}" type="slidenum">
              <a:rPr lang="it-IT" smtClean="0"/>
              <a:pPr/>
              <a:t>‹N›</a:t>
            </a:fld>
            <a:endParaRPr lang="it-IT"/>
          </a:p>
        </p:txBody>
      </p:sp>
      <p:sp>
        <p:nvSpPr>
          <p:cNvPr id="21" name="Footer Placeholder 20"/>
          <p:cNvSpPr>
            <a:spLocks noGrp="1"/>
          </p:cNvSpPr>
          <p:nvPr>
            <p:ph type="ftr" sz="quarter" idx="12"/>
          </p:nvPr>
        </p:nvSpPr>
        <p:spPr/>
        <p:txBody>
          <a:bodyPr/>
          <a:lstStyle/>
          <a:p>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5" name="Date Placeholder 4"/>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1CF3A6-5CAE-485B-8488-FA032C523297}" type="slidenum">
              <a:rPr lang="it-IT" smtClean="0"/>
              <a:pPr/>
              <a:t>‹N›</a:t>
            </a:fld>
            <a:endParaRPr lang="it-IT"/>
          </a:p>
        </p:txBody>
      </p:sp>
      <p:sp>
        <p:nvSpPr>
          <p:cNvPr id="9" name="Content Placeholder 8"/>
          <p:cNvSpPr>
            <a:spLocks noGrp="1"/>
          </p:cNvSpPr>
          <p:nvPr>
            <p:ph sz="quarter" idx="13"/>
          </p:nvPr>
        </p:nvSpPr>
        <p:spPr>
          <a:xfrm>
            <a:off x="1216152" y="841248"/>
            <a:ext cx="3730752" cy="4389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1CF3A6-5CAE-485B-8488-FA032C523297}" type="slidenum">
              <a:rPr lang="it-IT" smtClean="0"/>
              <a:pPr/>
              <a:t>‹N›</a:t>
            </a:fld>
            <a:endParaRPr lang="it-IT"/>
          </a:p>
        </p:txBody>
      </p:sp>
      <p:sp>
        <p:nvSpPr>
          <p:cNvPr id="11" name="Content Placeholder 10"/>
          <p:cNvSpPr>
            <a:spLocks noGrp="1"/>
          </p:cNvSpPr>
          <p:nvPr>
            <p:ph sz="quarter" idx="13"/>
          </p:nvPr>
        </p:nvSpPr>
        <p:spPr>
          <a:xfrm>
            <a:off x="1216152" y="1380744"/>
            <a:ext cx="3730752" cy="38404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1CF3A6-5CAE-485B-8488-FA032C523297}"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6" name="Slide Number Placeholder 5"/>
          <p:cNvSpPr>
            <a:spLocks noGrp="1"/>
          </p:cNvSpPr>
          <p:nvPr>
            <p:ph type="sldNum" sz="quarter" idx="11"/>
          </p:nvPr>
        </p:nvSpPr>
        <p:spPr/>
        <p:txBody>
          <a:bodyPr/>
          <a:lstStyle/>
          <a:p>
            <a:fld id="{741CF3A6-5CAE-485B-8488-FA032C523297}" type="slidenum">
              <a:rPr lang="it-IT" smtClean="0"/>
              <a:pPr/>
              <a:t>‹N›</a:t>
            </a:fld>
            <a:endParaRPr lang="it-IT"/>
          </a:p>
        </p:txBody>
      </p:sp>
      <p:sp>
        <p:nvSpPr>
          <p:cNvPr id="7" name="Footer Placeholder 6"/>
          <p:cNvSpPr>
            <a:spLocks noGrp="1"/>
          </p:cNvSpPr>
          <p:nvPr>
            <p:ph type="ftr" sz="quarter" idx="12"/>
          </p:nvPr>
        </p:nvSpPr>
        <p:spPr/>
        <p:txBody>
          <a:bodyPr/>
          <a:lstStyle/>
          <a:p>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Content Placeholder 13"/>
          <p:cNvSpPr>
            <a:spLocks noGrp="1"/>
          </p:cNvSpPr>
          <p:nvPr>
            <p:ph sz="quarter" idx="13"/>
          </p:nvPr>
        </p:nvSpPr>
        <p:spPr>
          <a:xfrm>
            <a:off x="914400" y="381000"/>
            <a:ext cx="4800600" cy="5943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Date Placeholder 8"/>
          <p:cNvSpPr>
            <a:spLocks noGrp="1"/>
          </p:cNvSpPr>
          <p:nvPr>
            <p:ph type="dt" sz="half" idx="14"/>
          </p:nvPr>
        </p:nvSpPr>
        <p:spPr/>
        <p:txBody>
          <a:bodyPr/>
          <a:lstStyle/>
          <a:p>
            <a:fld id="{F18D88B3-AE15-4B1E-BDF9-188C2588A374}" type="datetimeFigureOut">
              <a:rPr lang="it-IT" smtClean="0"/>
              <a:pPr/>
              <a:t>25/11/2013</a:t>
            </a:fld>
            <a:endParaRPr lang="it-IT"/>
          </a:p>
        </p:txBody>
      </p:sp>
      <p:sp>
        <p:nvSpPr>
          <p:cNvPr id="10" name="Slide Number Placeholder 9"/>
          <p:cNvSpPr>
            <a:spLocks noGrp="1"/>
          </p:cNvSpPr>
          <p:nvPr>
            <p:ph type="sldNum" sz="quarter" idx="15"/>
          </p:nvPr>
        </p:nvSpPr>
        <p:spPr/>
        <p:txBody>
          <a:bodyPr/>
          <a:lstStyle/>
          <a:p>
            <a:fld id="{741CF3A6-5CAE-485B-8488-FA032C523297}" type="slidenum">
              <a:rPr lang="it-IT" smtClean="0"/>
              <a:pPr/>
              <a:t>‹N›</a:t>
            </a:fld>
            <a:endParaRPr lang="it-IT"/>
          </a:p>
        </p:txBody>
      </p:sp>
      <p:sp>
        <p:nvSpPr>
          <p:cNvPr id="13" name="Footer Placeholder 12"/>
          <p:cNvSpPr>
            <a:spLocks noGrp="1"/>
          </p:cNvSpPr>
          <p:nvPr>
            <p:ph type="ftr" sz="quarter" idx="16"/>
          </p:nvPr>
        </p:nvSpPr>
        <p:spPr/>
        <p:txBody>
          <a:bodyPr/>
          <a:lstStyle/>
          <a:p>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18D88B3-AE15-4B1E-BDF9-188C2588A374}" type="datetimeFigureOut">
              <a:rPr lang="it-IT" smtClean="0"/>
              <a:pPr/>
              <a:t>25/11/2013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1CF3A6-5CAE-485B-8488-FA032C523297}" type="slidenum">
              <a:rPr lang="it-IT" smtClean="0"/>
              <a:pPr/>
              <a:t>‹N›</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it-IT"/>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741CF3A6-5CAE-485B-8488-FA032C523297}" type="slidenum">
              <a:rPr lang="it-IT" smtClean="0"/>
              <a:pPr/>
              <a:t>‹N›</a:t>
            </a:fld>
            <a:endParaRPr lang="it-IT"/>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F18D88B3-AE15-4B1E-BDF9-188C2588A374}" type="datetimeFigureOut">
              <a:rPr lang="it-IT" smtClean="0"/>
              <a:pPr/>
              <a:t>25/11/2013</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916832"/>
            <a:ext cx="7235981" cy="2611761"/>
          </a:xfrm>
        </p:spPr>
        <p:txBody>
          <a:bodyPr/>
          <a:lstStyle/>
          <a:p>
            <a:r>
              <a:rPr lang="it-IT" sz="6000" dirty="0" smtClean="0">
                <a:solidFill>
                  <a:schemeClr val="accent1">
                    <a:lumMod val="50000"/>
                  </a:schemeClr>
                </a:solidFill>
              </a:rPr>
              <a:t>Un plastico per la città di Genova</a:t>
            </a:r>
            <a:endParaRPr lang="it-IT" sz="6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65105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9. </a:t>
            </a:r>
            <a:r>
              <a:rPr lang="it-IT" sz="4000" dirty="0" smtClean="0">
                <a:solidFill>
                  <a:schemeClr val="accent1">
                    <a:lumMod val="50000"/>
                  </a:schemeClr>
                </a:solidFill>
              </a:rPr>
              <a:t>Costi</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16608" y="2667000"/>
            <a:ext cx="7520309" cy="35052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La superficie di circa 600 metri quadri necessari per la realizzazione del plastico e</a:t>
            </a:r>
            <a:r>
              <a:rPr lang="it-IT" sz="1800" dirty="0">
                <a:solidFill>
                  <a:schemeClr val="accent1">
                    <a:lumMod val="50000"/>
                  </a:schemeClr>
                </a:solidFill>
              </a:rPr>
              <a:t> </a:t>
            </a:r>
            <a:r>
              <a:rPr lang="it-IT" sz="1800" dirty="0" smtClean="0">
                <a:solidFill>
                  <a:schemeClr val="accent1">
                    <a:lumMod val="50000"/>
                  </a:schemeClr>
                </a:solidFill>
              </a:rPr>
              <a:t>degli annessi servizi avrebbe un costo commerciale facile da definirsi. Anche le opere di preparazione dei locali avrebbero un costo facile da quantificare. Restano i costi vivi del plastico; non ci sono precedenti ai quali fare riferimento, ma si dovrebbe cercare di reperire gli sponsor, siano essi i fornitori dei modellini delle case e degli altri edifici, che lo farebbero a titolo gratuito per avere il proprio nome nella lista dei partecipanti, sia chi contribuisce con il proprio nome aziendale o associativo.</a:t>
            </a:r>
          </a:p>
          <a:p>
            <a:endParaRPr lang="it-IT" sz="1800" dirty="0" smtClean="0">
              <a:solidFill>
                <a:schemeClr val="accent1">
                  <a:lumMod val="50000"/>
                </a:schemeClr>
              </a:solidFill>
            </a:endParaRPr>
          </a:p>
          <a:p>
            <a:r>
              <a:rPr lang="it-IT" sz="1800" dirty="0" smtClean="0">
                <a:solidFill>
                  <a:schemeClr val="accent1">
                    <a:lumMod val="50000"/>
                  </a:schemeClr>
                </a:solidFill>
              </a:rPr>
              <a:t>Il plastico di New York attinge fondi a privati cittadini che «acquistano» costruzioni già esistenti, questo modello potrebbe attuarsi per elementi di particolare rilievo che non troverebbero un diretto fornitore.</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1502866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10. </a:t>
            </a:r>
            <a:r>
              <a:rPr lang="it-IT" sz="4000" dirty="0" smtClean="0">
                <a:solidFill>
                  <a:schemeClr val="accent1">
                    <a:lumMod val="50000"/>
                  </a:schemeClr>
                </a:solidFill>
              </a:rPr>
              <a:t>…&amp; </a:t>
            </a:r>
            <a:r>
              <a:rPr lang="it-IT" sz="4000" dirty="0" smtClean="0">
                <a:solidFill>
                  <a:schemeClr val="accent1">
                    <a:lumMod val="50000"/>
                  </a:schemeClr>
                </a:solidFill>
              </a:rPr>
              <a:t>benefici</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4" y="2590800"/>
            <a:ext cx="7520309" cy="2905472"/>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Non considerando la possibilità tutta da verificare che un numero significativo di genovesi, semplici cittadini o aziende o istituzioni, voglia adottare un palazzo o una costruzione, il lavoro finito potrebbe entrare nel circuito turistico e dunque fruttare il biglietto di ingresso. Il «registro» di coloro che hanno fornito una costruzione potrebbe comprendere anche una forma di risalto aggiuntivo che potrebbe configurarsi come sponsorizzazione; non sarebbe il valore del singolo ma il numero dei singoli che potrebbe consentire di raggiungere un importo importante  destinato alla costruzione prima, ed alla manutenzione del plastico successivamente. </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378878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11. Precedenti illustri; NYC.</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95400" y="2693113"/>
            <a:ext cx="2335733" cy="26670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Dal 1964 è visitabile il plastico della città di New York al QMA -  Queens Museum of Art. E’ in scala 1/1200, copre una superficie di circa 900 metri quadrati ed è un’opera unica nel suo genere.</a:t>
            </a:r>
            <a:endParaRPr lang="it-IT" sz="1800" dirty="0">
              <a:solidFill>
                <a:schemeClr val="accent1">
                  <a:lumMod val="50000"/>
                </a:schemeClr>
              </a:solidFill>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9003" y="2708920"/>
            <a:ext cx="4971361" cy="3325568"/>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11073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12. Dal plastico di NYC</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95398" y="2438400"/>
            <a:ext cx="2335733" cy="37338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Due esempi di come sono stati costruiti i singoli fabbricati, due stili dipendenti anche dagli anni di realizzazione: quello a sinistra è del tipo utilizzato per gli ultimi aggiornamenti. Viene prodotto da una ditta specializzata e costa circa $250. E’ in plastica.</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pic>
        <p:nvPicPr>
          <p:cNvPr id="9" name="Picture 8" descr="20130621_103448.jpg"/>
          <p:cNvPicPr>
            <a:picLocks noChangeAspect="1"/>
          </p:cNvPicPr>
          <p:nvPr/>
        </p:nvPicPr>
        <p:blipFill>
          <a:blip r:embed="rId3" cstate="print"/>
          <a:stretch>
            <a:fillRect/>
          </a:stretch>
        </p:blipFill>
        <p:spPr>
          <a:xfrm>
            <a:off x="3810000" y="2819400"/>
            <a:ext cx="5029200" cy="3771900"/>
          </a:xfrm>
          <a:prstGeom prst="rect">
            <a:avLst/>
          </a:prstGeom>
        </p:spPr>
      </p:pic>
      <p:sp>
        <p:nvSpPr>
          <p:cNvPr id="10" name="Rectangle 9"/>
          <p:cNvSpPr/>
          <p:nvPr/>
        </p:nvSpPr>
        <p:spPr>
          <a:xfrm>
            <a:off x="4421959" y="3244334"/>
            <a:ext cx="300082" cy="369332"/>
          </a:xfrm>
          <a:prstGeom prst="rect">
            <a:avLst/>
          </a:prstGeom>
        </p:spPr>
        <p:txBody>
          <a:bodyPr wrap="none">
            <a:spAutoFit/>
          </a:bodyPr>
          <a:lstStyle/>
          <a:p>
            <a:r>
              <a:rPr lang="en-US" dirty="0" smtClean="0"/>
              <a:t>è</a:t>
            </a:r>
            <a:endParaRPr lang="en-US" dirty="0"/>
          </a:p>
        </p:txBody>
      </p:sp>
      <p:sp>
        <p:nvSpPr>
          <p:cNvPr id="11" name="Rectangle 10"/>
          <p:cNvSpPr/>
          <p:nvPr/>
        </p:nvSpPr>
        <p:spPr>
          <a:xfrm>
            <a:off x="4421959" y="3244334"/>
            <a:ext cx="300082" cy="369332"/>
          </a:xfrm>
          <a:prstGeom prst="rect">
            <a:avLst/>
          </a:prstGeom>
        </p:spPr>
        <p:txBody>
          <a:bodyPr wrap="none">
            <a:spAutoFit/>
          </a:bodyPr>
          <a:lstStyle/>
          <a:p>
            <a:r>
              <a:rPr lang="en-US" dirty="0" smtClean="0"/>
              <a:t>è</a:t>
            </a:r>
            <a:endParaRPr lang="en-US" dirty="0"/>
          </a:p>
        </p:txBody>
      </p:sp>
      <p:sp>
        <p:nvSpPr>
          <p:cNvPr id="12"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11073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13. Dal plastico di NYC</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95400" y="3048000"/>
            <a:ext cx="2335733" cy="31242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Due esempi, due stili: quello a destra invece risale al 1964. Il capannone originale è stato nel frattempo demolito. Consiste in un blocchetto di legno ricoperto da carta colorata e disegnata.  Costo presunto ? Qualche euro.</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pic>
        <p:nvPicPr>
          <p:cNvPr id="9" name="Picture 8" descr="20130621_103448.jpg"/>
          <p:cNvPicPr>
            <a:picLocks noChangeAspect="1"/>
          </p:cNvPicPr>
          <p:nvPr/>
        </p:nvPicPr>
        <p:blipFill>
          <a:blip r:embed="rId3" cstate="print"/>
          <a:stretch>
            <a:fillRect/>
          </a:stretch>
        </p:blipFill>
        <p:spPr>
          <a:xfrm>
            <a:off x="3810000" y="2819400"/>
            <a:ext cx="5029200" cy="3771900"/>
          </a:xfrm>
          <a:prstGeom prst="rect">
            <a:avLst/>
          </a:prstGeom>
        </p:spPr>
      </p:pic>
      <p:sp>
        <p:nvSpPr>
          <p:cNvPr id="10" name="Rectangle 9"/>
          <p:cNvSpPr/>
          <p:nvPr/>
        </p:nvSpPr>
        <p:spPr>
          <a:xfrm>
            <a:off x="4421959" y="3244334"/>
            <a:ext cx="300082" cy="369332"/>
          </a:xfrm>
          <a:prstGeom prst="rect">
            <a:avLst/>
          </a:prstGeom>
        </p:spPr>
        <p:txBody>
          <a:bodyPr wrap="none">
            <a:spAutoFit/>
          </a:bodyPr>
          <a:lstStyle/>
          <a:p>
            <a:r>
              <a:rPr lang="en-US" dirty="0" smtClean="0"/>
              <a:t>è</a:t>
            </a:r>
            <a:endParaRPr lang="en-US" dirty="0"/>
          </a:p>
        </p:txBody>
      </p:sp>
      <p:sp>
        <p:nvSpPr>
          <p:cNvPr id="11" name="Rectangle 10"/>
          <p:cNvSpPr/>
          <p:nvPr/>
        </p:nvSpPr>
        <p:spPr>
          <a:xfrm>
            <a:off x="4421959" y="3244334"/>
            <a:ext cx="300082" cy="369332"/>
          </a:xfrm>
          <a:prstGeom prst="rect">
            <a:avLst/>
          </a:prstGeom>
        </p:spPr>
        <p:txBody>
          <a:bodyPr wrap="none">
            <a:spAutoFit/>
          </a:bodyPr>
          <a:lstStyle/>
          <a:p>
            <a:r>
              <a:rPr lang="en-US" dirty="0" smtClean="0"/>
              <a:t>è</a:t>
            </a:r>
            <a:endParaRPr lang="en-US" dirty="0"/>
          </a:p>
        </p:txBody>
      </p:sp>
      <p:sp>
        <p:nvSpPr>
          <p:cNvPr id="12"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11073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14. Dal plastico di NYC</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95400" y="2590800"/>
            <a:ext cx="2335733" cy="35814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La scelta del grado di accuratezza delle singole costruzioni incide sui costi; da oltre due metri di altezza però l’occhio non riesce a percepire dettagli infinitesimali. Quello che conta è la scelta dei colori, opachi per simulare la foschia.</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pic>
        <p:nvPicPr>
          <p:cNvPr id="12" name="Picture 11" descr="dett.jpg"/>
          <p:cNvPicPr>
            <a:picLocks noChangeAspect="1"/>
          </p:cNvPicPr>
          <p:nvPr/>
        </p:nvPicPr>
        <p:blipFill>
          <a:blip r:embed="rId3"/>
          <a:stretch>
            <a:fillRect/>
          </a:stretch>
        </p:blipFill>
        <p:spPr>
          <a:xfrm>
            <a:off x="3962400" y="2667000"/>
            <a:ext cx="4988169" cy="3906398"/>
          </a:xfrm>
          <a:prstGeom prst="rect">
            <a:avLst/>
          </a:prstGeom>
        </p:spPr>
      </p:pic>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11073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15. Genova dall’alto</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46953"/>
            <a:ext cx="4890864" cy="4304147"/>
          </a:xfrm>
          <a:prstGeom prst="rect">
            <a:avLst/>
          </a:prstGeom>
        </p:spPr>
      </p:pic>
      <p:sp>
        <p:nvSpPr>
          <p:cNvPr id="11" name="Titolo 1"/>
          <p:cNvSpPr txBox="1">
            <a:spLocks/>
          </p:cNvSpPr>
          <p:nvPr/>
        </p:nvSpPr>
        <p:spPr>
          <a:xfrm>
            <a:off x="1295400" y="2590800"/>
            <a:ext cx="2335733"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Nella foto a fianco, le dimensioni massime della superficie da considerare.</a:t>
            </a:r>
            <a:endParaRPr lang="it-IT" sz="1800" dirty="0">
              <a:solidFill>
                <a:schemeClr val="accent1">
                  <a:lumMod val="50000"/>
                </a:schemeClr>
              </a:solidFill>
            </a:endParaRPr>
          </a:p>
        </p:txBody>
      </p:sp>
      <p:sp>
        <p:nvSpPr>
          <p:cNvPr id="13"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129617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16. Pianta del progetto</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91" y="2362200"/>
            <a:ext cx="8120062" cy="2539172"/>
          </a:xfrm>
          <a:prstGeom prst="rect">
            <a:avLst/>
          </a:prstGeom>
        </p:spPr>
      </p:pic>
      <p:sp>
        <p:nvSpPr>
          <p:cNvPr id="9" name="Titolo 1"/>
          <p:cNvSpPr txBox="1">
            <a:spLocks/>
          </p:cNvSpPr>
          <p:nvPr/>
        </p:nvSpPr>
        <p:spPr>
          <a:xfrm>
            <a:off x="861291" y="5105400"/>
            <a:ext cx="8120062" cy="110432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Il museo del plastico di Genova:  600 metri quadri che contengono il plastico vero e proprio con la relativa passerella, un negozio, una area espositiva, una sala proiezioni dove può essere trasmesso un documentario sulla costruzione del plastico, sul plastico gemello di New York, o altro.</a:t>
            </a:r>
            <a:endParaRPr lang="it-IT" sz="1800" dirty="0">
              <a:solidFill>
                <a:schemeClr val="accent1">
                  <a:lumMod val="50000"/>
                </a:schemeClr>
              </a:solidFill>
            </a:endParaRPr>
          </a:p>
        </p:txBody>
      </p:sp>
      <p:sp>
        <p:nvSpPr>
          <p:cNvPr id="10"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48086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17. </a:t>
            </a:r>
            <a:r>
              <a:rPr lang="it-IT" sz="4000" dirty="0" smtClean="0">
                <a:solidFill>
                  <a:schemeClr val="accent1">
                    <a:lumMod val="50000"/>
                  </a:schemeClr>
                </a:solidFill>
              </a:rPr>
              <a:t>Pianta del progetto</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861291" y="5105400"/>
            <a:ext cx="8120062"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Disposizione alternativa degli elementi concorrenti alla realizzazione dell’area espositiva.</a:t>
            </a:r>
            <a:endParaRPr lang="it-IT" sz="1800" dirty="0">
              <a:solidFill>
                <a:schemeClr val="accent1">
                  <a:lumMod val="50000"/>
                </a:schemeClr>
              </a:solidFill>
            </a:endParaRPr>
          </a:p>
        </p:txBody>
      </p:sp>
      <p:sp>
        <p:nvSpPr>
          <p:cNvPr id="10"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43150"/>
            <a:ext cx="6629400" cy="2762250"/>
          </a:xfrm>
          <a:prstGeom prst="rect">
            <a:avLst/>
          </a:prstGeom>
        </p:spPr>
      </p:pic>
    </p:spTree>
    <p:extLst>
      <p:ext uri="{BB962C8B-B14F-4D97-AF65-F5344CB8AC3E}">
        <p14:creationId xmlns:p14="http://schemas.microsoft.com/office/powerpoint/2010/main" val="52411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18. Dove realizzarlo</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1295400" y="2514218"/>
            <a:ext cx="1828800" cy="297180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Nell’Area del «Porto Antico» ci sono oggi aree commerciali disponibili che potrebbero ben prestarsi per la realizzazione del progetto.</a:t>
            </a:r>
            <a:endParaRPr lang="it-IT" sz="1800" dirty="0">
              <a:solidFill>
                <a:schemeClr val="accent1">
                  <a:lumMod val="50000"/>
                </a:schemeClr>
              </a:solidFill>
            </a:endParaRPr>
          </a:p>
        </p:txBody>
      </p:sp>
      <p:sp>
        <p:nvSpPr>
          <p:cNvPr id="10"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514218"/>
            <a:ext cx="5333999" cy="3547109"/>
          </a:xfrm>
          <a:prstGeom prst="rect">
            <a:avLst/>
          </a:prstGeom>
        </p:spPr>
      </p:pic>
    </p:spTree>
    <p:extLst>
      <p:ext uri="{BB962C8B-B14F-4D97-AF65-F5344CB8AC3E}">
        <p14:creationId xmlns:p14="http://schemas.microsoft.com/office/powerpoint/2010/main" val="699755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 In cosa consiste.</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636912"/>
            <a:ext cx="7235981" cy="252028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In una riproduzione il più fedele possibile della città di Genova in scala 1/1000. Considerando che la distanza tra Voltri e Nervi è di circa 23 km, mentre nel punto più interno del territorio comunale la distanza con il mare è di circa 8 km, il plastico coprirebbe una superficie di 20 metri per 8. La Lanterna per esempio sarebbe «alta» 11.7 centimetri,  il Palasport avrebbe un diametro di 16 centimetri,  il campo di calcio dello stadio Ferraris misurerebbe circa 10 centimetri per 7.</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1506660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19. Fine Presentazione</a:t>
            </a:r>
            <a:endParaRPr lang="it-IT" sz="24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10"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87" y="3352800"/>
            <a:ext cx="1571625" cy="1343025"/>
          </a:xfrm>
          <a:prstGeom prst="rect">
            <a:avLst/>
          </a:prstGeom>
        </p:spPr>
      </p:pic>
    </p:spTree>
    <p:extLst>
      <p:ext uri="{BB962C8B-B14F-4D97-AF65-F5344CB8AC3E}">
        <p14:creationId xmlns:p14="http://schemas.microsoft.com/office/powerpoint/2010/main" val="386679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2. Perché farlo.</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852936"/>
            <a:ext cx="7235981" cy="270966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Genova è una città le cui caratteristiche architettoniche e morfologiche sono straordinarie ed è una sfida riuscire a riprodurre l’enorme varietà di costruzioni antiche e moderne, le colline e le valli del territorio comunale.</a:t>
            </a:r>
          </a:p>
          <a:p>
            <a:endParaRPr lang="it-IT" sz="1800" dirty="0" smtClean="0">
              <a:solidFill>
                <a:schemeClr val="accent1">
                  <a:lumMod val="50000"/>
                </a:schemeClr>
              </a:solidFill>
            </a:endParaRPr>
          </a:p>
          <a:p>
            <a:r>
              <a:rPr lang="it-IT" sz="1800" dirty="0" smtClean="0">
                <a:solidFill>
                  <a:schemeClr val="accent1">
                    <a:lumMod val="50000"/>
                  </a:schemeClr>
                </a:solidFill>
              </a:rPr>
              <a:t>Il Plastico della Città di Genova potrebbe diventare una notevole attrazione turistica, didattica per i bambini e sorprendente anche per gli adulti. Coinvolgendo la cittadinanza nella costruzione, potrebbe anche diventare un elemento aggregante ed avere un ritorno di immagine per i promotori a Genova e fuori Genova.</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1579138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3. Come costruirlo.</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852936"/>
            <a:ext cx="7235981" cy="263346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Il suolo, inteso come le colline ed i rilievi sui quali insiste il territorio urbano, potrebbe essere costruito in gesso o legno o altro materiale di facile manipolazione con o senza stampi. Il punto più alto del plastico sarebbe il Monte Fasce, 83 centimetri.  Le tecniche comunque sono note a coloro che già eseguono </a:t>
            </a:r>
            <a:r>
              <a:rPr lang="it-IT" sz="1800" dirty="0" err="1" smtClean="0">
                <a:solidFill>
                  <a:schemeClr val="accent1">
                    <a:lumMod val="50000"/>
                  </a:schemeClr>
                </a:solidFill>
              </a:rPr>
              <a:t>rendering</a:t>
            </a:r>
            <a:r>
              <a:rPr lang="it-IT" sz="1800" dirty="0" smtClean="0">
                <a:solidFill>
                  <a:schemeClr val="accent1">
                    <a:lumMod val="50000"/>
                  </a:schemeClr>
                </a:solidFill>
              </a:rPr>
              <a:t> di progetti industriali o urbanistici.</a:t>
            </a:r>
          </a:p>
          <a:p>
            <a:endParaRPr lang="it-IT" sz="1800" dirty="0" smtClean="0">
              <a:solidFill>
                <a:schemeClr val="accent1">
                  <a:lumMod val="50000"/>
                </a:schemeClr>
              </a:solidFill>
            </a:endParaRPr>
          </a:p>
          <a:p>
            <a:r>
              <a:rPr lang="it-IT" sz="1800" dirty="0" smtClean="0">
                <a:solidFill>
                  <a:schemeClr val="accent1">
                    <a:lumMod val="50000"/>
                  </a:schemeClr>
                </a:solidFill>
              </a:rPr>
              <a:t>Dopo verrebbero intagliate le strade utilizzando i rilievi topografici urbani, infine verrebbero semplicemente collocate le costruzioni, una ad una. Le costruzioni potrebbero essere in legno, gesso, plastica o altro materiale.</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3076002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4. Chi lo costruisce.</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636912"/>
            <a:ext cx="7235981" cy="309634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marL="457200" indent="-457200">
              <a:buAutoNum type="alphaLcPeriod"/>
            </a:pPr>
            <a:r>
              <a:rPr lang="it-IT" sz="1800" dirty="0" smtClean="0">
                <a:solidFill>
                  <a:schemeClr val="accent1">
                    <a:lumMod val="50000"/>
                  </a:schemeClr>
                </a:solidFill>
              </a:rPr>
              <a:t>Riprodurre il territorio è un lavoro che richiede sicuramente una importante competenza e capacità tecnica. L’Università di Genova, le facoltà di Architettura e Ingegneria potrebbero essere deputate alla raccolta dei dati topografici e dunque alla riproduzione in scala del suolo. </a:t>
            </a:r>
          </a:p>
          <a:p>
            <a:pPr marL="457200" indent="-457200">
              <a:buFontTx/>
              <a:buAutoNum type="alphaLcPeriod"/>
            </a:pPr>
            <a:r>
              <a:rPr lang="it-IT" sz="1800" dirty="0" smtClean="0">
                <a:solidFill>
                  <a:schemeClr val="accent1">
                    <a:lumMod val="50000"/>
                  </a:schemeClr>
                </a:solidFill>
              </a:rPr>
              <a:t>Il </a:t>
            </a:r>
            <a:r>
              <a:rPr lang="it-IT" sz="1800" dirty="0">
                <a:solidFill>
                  <a:schemeClr val="accent1">
                    <a:lumMod val="50000"/>
                  </a:schemeClr>
                </a:solidFill>
              </a:rPr>
              <a:t>Comune di Genova fornirebbe i dati per poter disegnare la rete stradale</a:t>
            </a:r>
            <a:r>
              <a:rPr lang="it-IT" sz="1800" dirty="0" smtClean="0">
                <a:solidFill>
                  <a:schemeClr val="accent1">
                    <a:lumMod val="50000"/>
                  </a:schemeClr>
                </a:solidFill>
              </a:rPr>
              <a:t>.</a:t>
            </a:r>
          </a:p>
          <a:p>
            <a:pPr marL="457200" indent="-457200">
              <a:buFontTx/>
              <a:buAutoNum type="alphaLcPeriod"/>
            </a:pPr>
            <a:r>
              <a:rPr lang="it-IT" sz="1800" dirty="0" smtClean="0">
                <a:solidFill>
                  <a:schemeClr val="accent1">
                    <a:lumMod val="50000"/>
                  </a:schemeClr>
                </a:solidFill>
              </a:rPr>
              <a:t>La </a:t>
            </a:r>
            <a:r>
              <a:rPr lang="it-IT" sz="1800" dirty="0">
                <a:solidFill>
                  <a:schemeClr val="accent1">
                    <a:lumMod val="50000"/>
                  </a:schemeClr>
                </a:solidFill>
              </a:rPr>
              <a:t>fornitura delle singole costruzioni </a:t>
            </a:r>
            <a:r>
              <a:rPr lang="it-IT" sz="1800" dirty="0" smtClean="0">
                <a:solidFill>
                  <a:schemeClr val="accent1">
                    <a:lumMod val="50000"/>
                  </a:schemeClr>
                </a:solidFill>
              </a:rPr>
              <a:t>potrebbe essere il compito </a:t>
            </a:r>
            <a:r>
              <a:rPr lang="it-IT" sz="1800" dirty="0">
                <a:solidFill>
                  <a:schemeClr val="accent1">
                    <a:lumMod val="50000"/>
                  </a:schemeClr>
                </a:solidFill>
              </a:rPr>
              <a:t>della cittadinanza</a:t>
            </a:r>
            <a:r>
              <a:rPr lang="it-IT" sz="1800" dirty="0" smtClean="0">
                <a:solidFill>
                  <a:schemeClr val="accent1">
                    <a:lumMod val="50000"/>
                  </a:schemeClr>
                </a:solidFill>
              </a:rPr>
              <a:t>.</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296207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5. Il coinvolgimento dei cittadini.</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362200"/>
            <a:ext cx="7235981" cy="344306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I genovesi potrebbero esser chiamati a costruire il modello della propria città in scala 1/1000 casa per casa. Ogni costruzione di Genova avrebbe una scheda che indica le dimensioni ed alcuni elementi caratterizzanti che devono essere rispettati. Le aziende, gli enti, le scuole, i comitati di quartiere, i municipi, le associazioni e qualsiasi soggetto potrebbe contribuire con uno o più costruzioni.  Le compagnie di navigazione potrebbero fornire le navi in porto, le squadre di calcio forniscono lo stadio, chi poi fornisce gli alberghi, i palazzi storici, i monumenti, i ponti autostradali.  Anche il singolo cittadino può fornire una casa, più case, le associazioni culturali potrebbero contribuire alla realizzazione dei forti e della cinta muraria.</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2378584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6. Pubblicità dell’opera.</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667000"/>
            <a:ext cx="7235981" cy="1842864"/>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Potrebbe essere istituito un catasto delle costruzioni e delle opere, una sorta di elenco di tutti coloro, privati, aziende ed amministrazioni, che hanno fornito materialmente qualche elemento urbanistico. Questo sarebbe esposto in modo che chi ha contribuito, vede riconosciuto pubblicamente il proprio impegno. </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92525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7. Costruire non è difficile.</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6272" y="2564904"/>
            <a:ext cx="7235981" cy="3168352"/>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La scala 1/1000 permette una ragionevole dose di dettaglio senza per questo rappresentare un difficile esercizio di micro-modellismo.  Si userebbe, ad esempio, legno di balsa massello, facilmente lavorabile per far combaciare le esatte dimensioni della costruzione. La scelta dei colori, fedele ad ogni originale, sarebbe studiata per dare il risultato cromatico d’insieme più realistico.  Qualsiasi falegname è in grado di tagliare un parallelepipedo di pochi cm. di grandezza, ad un costo irrisorio. Il legno di balsa si presta facilmente per aggiungere dettagli architettonici come guglie, tetti, altri elementi significativi.</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146776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628800"/>
            <a:ext cx="7235981" cy="733400"/>
          </a:xfrm>
        </p:spPr>
        <p:txBody>
          <a:bodyPr/>
          <a:lstStyle/>
          <a:p>
            <a:r>
              <a:rPr lang="it-IT" sz="4000" dirty="0" smtClean="0">
                <a:solidFill>
                  <a:schemeClr val="accent1">
                    <a:lumMod val="50000"/>
                  </a:schemeClr>
                </a:solidFill>
              </a:rPr>
              <a:t>8. Come si visita.</a:t>
            </a:r>
            <a:endParaRPr lang="it-IT" sz="4000" dirty="0">
              <a:solidFill>
                <a:schemeClr val="accent1">
                  <a:lumMod val="50000"/>
                </a:schemeClr>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905000" cy="1428750"/>
          </a:xfrm>
          <a:prstGeom prst="rect">
            <a:avLst/>
          </a:prstGeom>
        </p:spPr>
      </p:pic>
      <p:sp>
        <p:nvSpPr>
          <p:cNvPr id="6" name="Titolo 1"/>
          <p:cNvSpPr txBox="1">
            <a:spLocks/>
          </p:cNvSpPr>
          <p:nvPr/>
        </p:nvSpPr>
        <p:spPr>
          <a:xfrm>
            <a:off x="1228155" y="2708920"/>
            <a:ext cx="7235981" cy="259228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800" dirty="0" smtClean="0">
                <a:solidFill>
                  <a:schemeClr val="accent1">
                    <a:lumMod val="50000"/>
                  </a:schemeClr>
                </a:solidFill>
              </a:rPr>
              <a:t>Con una passerella sopraelevata che girerebbe intorno al plastico permettendo ai visitatori di «vedere» Genova come se fossero a circa 2 km e mezzo in volo. La passerella percorrerebbe «sul mare» l’intera distanza dei circa 23 metri da Voltri a Nervi e salirebbe ulteriormente alle spalle di Genova per vedere meglio i quartieri della valli interne, completando un anello di circa 60 metri di lunghezza totale. </a:t>
            </a:r>
            <a:endParaRPr lang="it-IT" sz="1800" dirty="0">
              <a:solidFill>
                <a:schemeClr val="accent1">
                  <a:lumMod val="50000"/>
                </a:schemeClr>
              </a:solidFill>
            </a:endParaRPr>
          </a:p>
        </p:txBody>
      </p:sp>
      <p:sp>
        <p:nvSpPr>
          <p:cNvPr id="7" name="Titolo 1"/>
          <p:cNvSpPr txBox="1">
            <a:spLocks/>
          </p:cNvSpPr>
          <p:nvPr/>
        </p:nvSpPr>
        <p:spPr>
          <a:xfrm>
            <a:off x="1043609" y="116633"/>
            <a:ext cx="3024336" cy="1500758"/>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Un plastico per la città di Genova</a:t>
            </a: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a:p>
            <a:endParaRPr lang="it-IT" sz="1400" dirty="0" smtClean="0">
              <a:solidFill>
                <a:schemeClr val="accent1">
                  <a:lumMod val="50000"/>
                </a:schemeClr>
              </a:solidFill>
            </a:endParaRPr>
          </a:p>
          <a:p>
            <a:endParaRPr lang="it-IT" sz="1400" dirty="0">
              <a:solidFill>
                <a:schemeClr val="accent1">
                  <a:lumMod val="50000"/>
                </a:schemeClr>
              </a:solidFill>
            </a:endParaRPr>
          </a:p>
        </p:txBody>
      </p:sp>
      <p:sp>
        <p:nvSpPr>
          <p:cNvPr id="9" name="Titolo 1"/>
          <p:cNvSpPr txBox="1">
            <a:spLocks/>
          </p:cNvSpPr>
          <p:nvPr/>
        </p:nvSpPr>
        <p:spPr>
          <a:xfrm>
            <a:off x="990600" y="6329852"/>
            <a:ext cx="2286000" cy="348630"/>
          </a:xfrm>
          <a:prstGeom prst="rect">
            <a:avLst/>
          </a:prstGeom>
        </p:spPr>
        <p:txBody>
          <a:bodyPr vert="horz" lIns="91440" tIns="45720" rIns="91440" bIns="45720" rtlCol="0" anchor="b">
            <a:noAutofit/>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it-IT" sz="1400" dirty="0" smtClean="0">
                <a:solidFill>
                  <a:schemeClr val="accent1">
                    <a:lumMod val="50000"/>
                  </a:schemeClr>
                </a:solidFill>
              </a:rPr>
              <a:t>Genova, Novembre 2013</a:t>
            </a:r>
          </a:p>
        </p:txBody>
      </p:sp>
    </p:spTree>
    <p:extLst>
      <p:ext uri="{BB962C8B-B14F-4D97-AF65-F5344CB8AC3E}">
        <p14:creationId xmlns:p14="http://schemas.microsoft.com/office/powerpoint/2010/main" val="1247065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e">
  <a:themeElements>
    <a:clrScheme name="Terme">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e">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TC101859868[[fn=Terme]]</Template>
  <TotalTime>208</TotalTime>
  <Words>1545</Words>
  <Application>Microsoft Office PowerPoint</Application>
  <PresentationFormat>Presentazione su schermo (4:3)</PresentationFormat>
  <Paragraphs>146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Terme</vt:lpstr>
      <vt:lpstr>Un plastico per la città di Genova</vt:lpstr>
      <vt:lpstr>1. In cosa consiste.</vt:lpstr>
      <vt:lpstr>2. Perché farlo.</vt:lpstr>
      <vt:lpstr>3. Come costruirlo.</vt:lpstr>
      <vt:lpstr>4. Chi lo costruisce.</vt:lpstr>
      <vt:lpstr>5. Il coinvolgimento dei cittadini.</vt:lpstr>
      <vt:lpstr>6. Pubblicità dell’opera.</vt:lpstr>
      <vt:lpstr>7. Costruire non è difficile.</vt:lpstr>
      <vt:lpstr>8. Come si visita.</vt:lpstr>
      <vt:lpstr>9. Costi</vt:lpstr>
      <vt:lpstr>10. …&amp; benefici</vt:lpstr>
      <vt:lpstr>11. Precedenti illustri; NYC.</vt:lpstr>
      <vt:lpstr>12. Dal plastico di NYC</vt:lpstr>
      <vt:lpstr>13. Dal plastico di NYC</vt:lpstr>
      <vt:lpstr>14. Dal plastico di NYC</vt:lpstr>
      <vt:lpstr>15. Genova dall’alto</vt:lpstr>
      <vt:lpstr>16. Pianta del progetto</vt:lpstr>
      <vt:lpstr>17. Pianta del progetto</vt:lpstr>
      <vt:lpstr>18. Dove realizzarlo</vt:lpstr>
      <vt:lpstr>19. Fine Presentazione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plastico per la città di Genova</dc:title>
  <dc:creator>Menada</dc:creator>
  <cp:lastModifiedBy>Menada</cp:lastModifiedBy>
  <cp:revision>36</cp:revision>
  <dcterms:created xsi:type="dcterms:W3CDTF">2013-06-10T14:51:17Z</dcterms:created>
  <dcterms:modified xsi:type="dcterms:W3CDTF">2013-11-25T10:30:51Z</dcterms:modified>
</cp:coreProperties>
</file>